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"/>
  </p:notesMasterIdLst>
  <p:sldIdLst>
    <p:sldId id="256" r:id="rId2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B5F8C"/>
    <a:srgbClr val="A0A4F0"/>
    <a:srgbClr val="FF0031"/>
    <a:srgbClr val="FD546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25" d="100"/>
          <a:sy n="125" d="100"/>
        </p:scale>
        <p:origin x="232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20623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4F7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13716"/>
            <a:ext cx="12161520" cy="594360"/>
          </a:xfrm>
          <a:prstGeom prst="rect">
            <a:avLst/>
          </a:prstGeom>
          <a:solidFill>
            <a:schemeClr val="bg1">
              <a:alpha val="50196"/>
            </a:schemeClr>
          </a:solidFill>
          <a:ln w="12700">
            <a:solidFill>
              <a:srgbClr val="1C3557"/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sp>
        <p:nvSpPr>
          <p:cNvPr id="3" name="Text 1"/>
          <p:cNvSpPr/>
          <p:nvPr/>
        </p:nvSpPr>
        <p:spPr>
          <a:xfrm>
            <a:off x="3331845" y="-18288"/>
            <a:ext cx="82296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UAV Flight-Control using finite-state witchcraft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8412480" y="0"/>
            <a:ext cx="35661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ME/SE 740 Quad Chart  |  Mid-term Progress Report</a:t>
            </a:r>
            <a:endParaRPr lang="en-US" sz="9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5" name="Shape 3"/>
          <p:cNvSpPr/>
          <p:nvPr/>
        </p:nvSpPr>
        <p:spPr>
          <a:xfrm>
            <a:off x="6080760" y="594360"/>
            <a:ext cx="0" cy="5943600"/>
          </a:xfrm>
          <a:prstGeom prst="line">
            <a:avLst/>
          </a:prstGeom>
          <a:noFill/>
          <a:ln w="25400">
            <a:solidFill>
              <a:srgbClr val="1C355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Shape 4"/>
          <p:cNvSpPr/>
          <p:nvPr/>
        </p:nvSpPr>
        <p:spPr>
          <a:xfrm>
            <a:off x="0" y="3566160"/>
            <a:ext cx="12161520" cy="0"/>
          </a:xfrm>
          <a:prstGeom prst="line">
            <a:avLst/>
          </a:prstGeom>
          <a:noFill/>
          <a:ln w="25400">
            <a:solidFill>
              <a:srgbClr val="1C355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Shape 5"/>
          <p:cNvSpPr/>
          <p:nvPr/>
        </p:nvSpPr>
        <p:spPr>
          <a:xfrm>
            <a:off x="0" y="594360"/>
            <a:ext cx="6080760" cy="292608"/>
          </a:xfrm>
          <a:prstGeom prst="rect">
            <a:avLst/>
          </a:prstGeom>
          <a:solidFill>
            <a:srgbClr val="2E6DA4"/>
          </a:solidFill>
          <a:ln w="12700">
            <a:solidFill>
              <a:srgbClr val="2E6DA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91440" y="594360"/>
            <a:ext cx="58978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  |  Project Objective &amp; Scope Changes Since Proposal</a:t>
            </a:r>
            <a:endParaRPr lang="en-US" sz="1100" dirty="0"/>
          </a:p>
        </p:txBody>
      </p:sp>
      <p:sp>
        <p:nvSpPr>
          <p:cNvPr id="9" name="Shape 7"/>
          <p:cNvSpPr/>
          <p:nvPr/>
        </p:nvSpPr>
        <p:spPr>
          <a:xfrm>
            <a:off x="6080760" y="594360"/>
            <a:ext cx="6080760" cy="292608"/>
          </a:xfrm>
          <a:prstGeom prst="rect">
            <a:avLst/>
          </a:prstGeom>
          <a:solidFill>
            <a:srgbClr val="2E6DA4"/>
          </a:solidFill>
          <a:ln w="12700">
            <a:solidFill>
              <a:srgbClr val="2E6DA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6172200" y="594360"/>
            <a:ext cx="58978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  |  Research Approach</a:t>
            </a:r>
            <a:endParaRPr lang="en-US" sz="1100" dirty="0"/>
          </a:p>
        </p:txBody>
      </p:sp>
      <p:sp>
        <p:nvSpPr>
          <p:cNvPr id="11" name="Shape 9"/>
          <p:cNvSpPr/>
          <p:nvPr/>
        </p:nvSpPr>
        <p:spPr>
          <a:xfrm>
            <a:off x="0" y="3566160"/>
            <a:ext cx="6080760" cy="292608"/>
          </a:xfrm>
          <a:prstGeom prst="rect">
            <a:avLst/>
          </a:prstGeom>
          <a:solidFill>
            <a:srgbClr val="2E6DA4"/>
          </a:solidFill>
          <a:ln w="12700">
            <a:solidFill>
              <a:srgbClr val="2E6DA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Text 10"/>
          <p:cNvSpPr/>
          <p:nvPr/>
        </p:nvSpPr>
        <p:spPr>
          <a:xfrm>
            <a:off x="91440" y="3566160"/>
            <a:ext cx="58978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  |  Milestones: Tasks Finished &amp; Tasks Remaining</a:t>
            </a:r>
            <a:endParaRPr lang="en-US" sz="1100" dirty="0"/>
          </a:p>
        </p:txBody>
      </p:sp>
      <p:sp>
        <p:nvSpPr>
          <p:cNvPr id="13" name="Shape 11"/>
          <p:cNvSpPr/>
          <p:nvPr/>
        </p:nvSpPr>
        <p:spPr>
          <a:xfrm>
            <a:off x="6080760" y="3566160"/>
            <a:ext cx="6080760" cy="292608"/>
          </a:xfrm>
          <a:prstGeom prst="rect">
            <a:avLst/>
          </a:prstGeom>
          <a:solidFill>
            <a:srgbClr val="2E6DA4"/>
          </a:solidFill>
          <a:ln w="12700">
            <a:solidFill>
              <a:srgbClr val="2E6DA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6172200" y="3566160"/>
            <a:ext cx="58978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  |  Timeline &amp; Final Deliverables</a:t>
            </a:r>
            <a:endParaRPr lang="en-US" sz="1100" dirty="0"/>
          </a:p>
        </p:txBody>
      </p:sp>
      <p:pic>
        <p:nvPicPr>
          <p:cNvPr id="15" name="Image 0" descr="/mnt/user-data/uploads/IMG_AI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3159761" y="1051560"/>
            <a:ext cx="2756407" cy="2350008"/>
          </a:xfrm>
          <a:prstGeom prst="rect">
            <a:avLst/>
          </a:prstGeom>
        </p:spPr>
      </p:pic>
      <p:sp>
        <p:nvSpPr>
          <p:cNvPr id="16" name="Text 13"/>
          <p:cNvSpPr/>
          <p:nvPr/>
        </p:nvSpPr>
        <p:spPr>
          <a:xfrm>
            <a:off x="164592" y="1051560"/>
            <a:ext cx="3575304" cy="23500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050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State the core objective of your project.</a:t>
            </a:r>
            <a:endParaRPr lang="en-US" sz="1050" dirty="0"/>
          </a:p>
          <a:p>
            <a:pPr marL="0" indent="0">
              <a:buNone/>
            </a:pPr>
            <a:r>
              <a:rPr lang="en-US" sz="600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endParaRPr lang="en-US" sz="1050" dirty="0"/>
          </a:p>
          <a:p>
            <a:pPr marL="0" indent="0">
              <a:buNone/>
            </a:pPr>
            <a:r>
              <a:rPr lang="en-US" sz="1050" b="1" dirty="0">
                <a:solidFill>
                  <a:srgbClr val="2E6DA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Changes since proposal:</a:t>
            </a: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Describe any scope, method, or focus changes since the original proposal.</a:t>
            </a:r>
            <a:endParaRPr lang="en-US" sz="1050" dirty="0"/>
          </a:p>
        </p:txBody>
      </p:sp>
      <p:sp>
        <p:nvSpPr>
          <p:cNvPr id="17" name="Text 14"/>
          <p:cNvSpPr/>
          <p:nvPr/>
        </p:nvSpPr>
        <p:spPr>
          <a:xfrm>
            <a:off x="6245352" y="1051560"/>
            <a:ext cx="5751576" cy="23500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050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Describe your methodology and research strategy.</a:t>
            </a:r>
            <a:endParaRPr lang="en-US" sz="1050" dirty="0"/>
          </a:p>
          <a:p>
            <a:pPr marL="0" indent="0">
              <a:buNone/>
            </a:pPr>
            <a:r>
              <a:rPr lang="en-US" sz="600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endParaRPr lang="en-US" sz="1050" dirty="0"/>
          </a:p>
          <a:p>
            <a:pPr marL="0" indent="0">
              <a:buNone/>
            </a:pPr>
            <a:r>
              <a:rPr lang="en-US" sz="1050" b="1" dirty="0">
                <a:solidFill>
                  <a:srgbClr val="2E6DA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Research tools and objectives:</a:t>
            </a:r>
            <a:endParaRPr lang="en-US" sz="1050" dirty="0"/>
          </a:p>
          <a:p>
            <a:pPr marL="342900" indent="-342900">
              <a:buSzPct val="100000"/>
              <a:buChar char="•"/>
            </a:pPr>
            <a:r>
              <a:rPr lang="en-US" sz="1050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3D printing of flapping wing assembly</a:t>
            </a:r>
            <a:endParaRPr lang="en-US" sz="1050" dirty="0"/>
          </a:p>
          <a:p>
            <a:pPr marL="342900" indent="-342900">
              <a:buSzPct val="100000"/>
              <a:buChar char="•"/>
            </a:pPr>
            <a:r>
              <a:rPr lang="en-US" sz="1050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Customized Python to STL converter</a:t>
            </a:r>
            <a:endParaRPr lang="en-US" sz="1050" dirty="0"/>
          </a:p>
          <a:p>
            <a:pPr marL="342900" indent="-342900">
              <a:buSzPct val="100000"/>
              <a:buChar char="•"/>
            </a:pPr>
            <a:r>
              <a:rPr lang="en-US" sz="1050" dirty="0">
                <a:solidFill>
                  <a:srgbClr val="444444"/>
                </a:solidFill>
                <a:latin typeface="Calibri" pitchFamily="34" charset="0"/>
                <a:cs typeface="Calibri" pitchFamily="34" charset="-120"/>
              </a:rPr>
              <a:t>. . </a:t>
            </a:r>
            <a:r>
              <a:rPr lang="en-US" sz="1050">
                <a:solidFill>
                  <a:srgbClr val="444444"/>
                </a:solidFill>
                <a:latin typeface="Calibri" pitchFamily="34" charset="0"/>
                <a:cs typeface="Calibri" pitchFamily="34" charset="-120"/>
              </a:rPr>
              <a:t>. </a:t>
            </a:r>
            <a:endParaRPr lang="en-US" sz="1050" dirty="0"/>
          </a:p>
          <a:p>
            <a:pPr marL="0" indent="0">
              <a:buNone/>
            </a:pPr>
            <a:r>
              <a:rPr lang="en-US" sz="600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endParaRPr lang="en-US" sz="1050" dirty="0"/>
          </a:p>
          <a:p>
            <a:pPr marL="0" indent="0">
              <a:buNone/>
            </a:pPr>
            <a:r>
              <a:rPr lang="en-US" sz="1050" b="1" dirty="0">
                <a:solidFill>
                  <a:srgbClr val="2E6DA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Rationale:</a:t>
            </a: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Explain why this approach is appropriate for your research question.</a:t>
            </a:r>
            <a:endParaRPr lang="en-US" sz="1050" dirty="0"/>
          </a:p>
        </p:txBody>
      </p:sp>
      <p:sp>
        <p:nvSpPr>
          <p:cNvPr id="18" name="Text 15"/>
          <p:cNvSpPr/>
          <p:nvPr/>
        </p:nvSpPr>
        <p:spPr>
          <a:xfrm>
            <a:off x="164592" y="4023360"/>
            <a:ext cx="5751576" cy="23500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050" b="1" dirty="0">
                <a:solidFill>
                  <a:srgbClr val="2E7D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✔  Tasks Completed</a:t>
            </a:r>
            <a:endParaRPr lang="en-US" sz="1050" dirty="0"/>
          </a:p>
          <a:p>
            <a:pPr marL="342900" indent="-342900">
              <a:buSzPct val="100000"/>
              <a:buChar char="•"/>
            </a:pPr>
            <a:r>
              <a:rPr lang="en-US" sz="1050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Completed task or milestone 1</a:t>
            </a:r>
            <a:endParaRPr lang="en-US" sz="1050" dirty="0"/>
          </a:p>
          <a:p>
            <a:pPr marL="342900" indent="-342900">
              <a:buSzPct val="100000"/>
              <a:buChar char="•"/>
            </a:pPr>
            <a:r>
              <a:rPr lang="en-US" sz="1050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Completed task or milestone 2</a:t>
            </a:r>
            <a:endParaRPr lang="en-US" sz="1050" dirty="0"/>
          </a:p>
          <a:p>
            <a:pPr marL="342900" indent="-342900">
              <a:buSzPct val="100000"/>
              <a:buChar char="•"/>
            </a:pPr>
            <a:r>
              <a:rPr lang="en-US" sz="1050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Completed task or milestone 3</a:t>
            </a:r>
            <a:endParaRPr lang="en-US" sz="1050" dirty="0"/>
          </a:p>
          <a:p>
            <a:pPr marL="0" indent="0">
              <a:buNone/>
            </a:pPr>
            <a:r>
              <a:rPr lang="en-US" sz="600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endParaRPr lang="en-US" sz="1050" dirty="0"/>
          </a:p>
          <a:p>
            <a:pPr marL="0" indent="0">
              <a:buNone/>
            </a:pPr>
            <a:r>
              <a:rPr lang="en-US" sz="1050" b="1" dirty="0">
                <a:solidFill>
                  <a:srgbClr val="C039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◷  Tasks Remaining</a:t>
            </a:r>
            <a:endParaRPr lang="en-US" sz="1050" dirty="0"/>
          </a:p>
          <a:p>
            <a:pPr marL="342900" indent="-342900">
              <a:buSzPct val="100000"/>
              <a:buChar char="•"/>
            </a:pPr>
            <a:r>
              <a:rPr lang="en-US" sz="1050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Remaining task or milestone 1</a:t>
            </a:r>
            <a:endParaRPr lang="en-US" sz="1050" dirty="0"/>
          </a:p>
          <a:p>
            <a:pPr marL="342900" indent="-342900">
              <a:buSzPct val="100000"/>
              <a:buChar char="•"/>
            </a:pPr>
            <a:r>
              <a:rPr lang="en-US" sz="1050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Remaining task or milestone 2</a:t>
            </a:r>
            <a:endParaRPr lang="en-US" sz="1050" dirty="0"/>
          </a:p>
          <a:p>
            <a:pPr marL="342900" indent="-342900">
              <a:buSzPct val="100000"/>
              <a:buChar char="•"/>
            </a:pPr>
            <a:r>
              <a:rPr lang="en-US" sz="1050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Remaining task or milestone 3</a:t>
            </a:r>
            <a:endParaRPr lang="en-US" sz="1050" dirty="0"/>
          </a:p>
        </p:txBody>
      </p:sp>
      <p:sp>
        <p:nvSpPr>
          <p:cNvPr id="19" name="Text 16"/>
          <p:cNvSpPr/>
          <p:nvPr/>
        </p:nvSpPr>
        <p:spPr>
          <a:xfrm>
            <a:off x="6245352" y="4023360"/>
            <a:ext cx="575157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2E6DA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Timeline (replace with your actual schedule):</a:t>
            </a:r>
            <a:endParaRPr lang="en-US" sz="1050" dirty="0"/>
          </a:p>
        </p:txBody>
      </p:sp>
      <p:sp>
        <p:nvSpPr>
          <p:cNvPr id="20" name="Text 17"/>
          <p:cNvSpPr/>
          <p:nvPr/>
        </p:nvSpPr>
        <p:spPr>
          <a:xfrm>
            <a:off x="7872984" y="4114800"/>
            <a:ext cx="256032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00" dirty="0">
                <a:solidFill>
                  <a:srgbClr val="8888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W0</a:t>
            </a:r>
            <a:endParaRPr lang="en-US" sz="700" dirty="0"/>
          </a:p>
        </p:txBody>
      </p:sp>
      <p:sp>
        <p:nvSpPr>
          <p:cNvPr id="21" name="Text 18"/>
          <p:cNvSpPr/>
          <p:nvPr/>
        </p:nvSpPr>
        <p:spPr>
          <a:xfrm>
            <a:off x="8363331" y="4114800"/>
            <a:ext cx="256032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00" dirty="0">
                <a:solidFill>
                  <a:srgbClr val="8888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W1</a:t>
            </a:r>
            <a:endParaRPr lang="en-US" sz="700" dirty="0"/>
          </a:p>
        </p:txBody>
      </p:sp>
      <p:sp>
        <p:nvSpPr>
          <p:cNvPr id="22" name="Text 19"/>
          <p:cNvSpPr/>
          <p:nvPr/>
        </p:nvSpPr>
        <p:spPr>
          <a:xfrm>
            <a:off x="8853678" y="4114800"/>
            <a:ext cx="256032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00" dirty="0">
                <a:solidFill>
                  <a:srgbClr val="8888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W2</a:t>
            </a:r>
            <a:endParaRPr lang="en-US" sz="700" dirty="0"/>
          </a:p>
        </p:txBody>
      </p:sp>
      <p:sp>
        <p:nvSpPr>
          <p:cNvPr id="23" name="Text 20"/>
          <p:cNvSpPr/>
          <p:nvPr/>
        </p:nvSpPr>
        <p:spPr>
          <a:xfrm>
            <a:off x="9344025" y="4114800"/>
            <a:ext cx="256032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00" dirty="0">
                <a:solidFill>
                  <a:srgbClr val="8888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W3</a:t>
            </a:r>
            <a:endParaRPr lang="en-US" sz="700" dirty="0"/>
          </a:p>
        </p:txBody>
      </p:sp>
      <p:sp>
        <p:nvSpPr>
          <p:cNvPr id="24" name="Text 21"/>
          <p:cNvSpPr/>
          <p:nvPr/>
        </p:nvSpPr>
        <p:spPr>
          <a:xfrm>
            <a:off x="9834372" y="4114800"/>
            <a:ext cx="256032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00" dirty="0">
                <a:solidFill>
                  <a:srgbClr val="8888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W4</a:t>
            </a:r>
            <a:endParaRPr lang="en-US" sz="700" dirty="0"/>
          </a:p>
        </p:txBody>
      </p:sp>
      <p:sp>
        <p:nvSpPr>
          <p:cNvPr id="25" name="Text 22"/>
          <p:cNvSpPr/>
          <p:nvPr/>
        </p:nvSpPr>
        <p:spPr>
          <a:xfrm>
            <a:off x="10324719" y="4114800"/>
            <a:ext cx="256032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00" dirty="0">
                <a:solidFill>
                  <a:srgbClr val="8888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W5</a:t>
            </a:r>
            <a:endParaRPr lang="en-US" sz="700" dirty="0"/>
          </a:p>
        </p:txBody>
      </p:sp>
      <p:sp>
        <p:nvSpPr>
          <p:cNvPr id="26" name="Text 23"/>
          <p:cNvSpPr/>
          <p:nvPr/>
        </p:nvSpPr>
        <p:spPr>
          <a:xfrm>
            <a:off x="10815066" y="4114800"/>
            <a:ext cx="256032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00" dirty="0">
                <a:solidFill>
                  <a:srgbClr val="8888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W6</a:t>
            </a:r>
            <a:endParaRPr lang="en-US" sz="700" dirty="0"/>
          </a:p>
        </p:txBody>
      </p:sp>
      <p:sp>
        <p:nvSpPr>
          <p:cNvPr id="27" name="Text 24"/>
          <p:cNvSpPr/>
          <p:nvPr/>
        </p:nvSpPr>
        <p:spPr>
          <a:xfrm>
            <a:off x="11305413" y="4114800"/>
            <a:ext cx="256032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00" dirty="0">
                <a:solidFill>
                  <a:srgbClr val="8888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W7</a:t>
            </a:r>
            <a:endParaRPr lang="en-US" sz="700" dirty="0"/>
          </a:p>
        </p:txBody>
      </p:sp>
      <p:sp>
        <p:nvSpPr>
          <p:cNvPr id="28" name="Text 25"/>
          <p:cNvSpPr/>
          <p:nvPr/>
        </p:nvSpPr>
        <p:spPr>
          <a:xfrm>
            <a:off x="11795760" y="4114800"/>
            <a:ext cx="256032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00" dirty="0">
                <a:solidFill>
                  <a:srgbClr val="8888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W8</a:t>
            </a:r>
            <a:endParaRPr lang="en-US" sz="700" dirty="0"/>
          </a:p>
        </p:txBody>
      </p:sp>
      <p:sp>
        <p:nvSpPr>
          <p:cNvPr id="29" name="Text 26"/>
          <p:cNvSpPr/>
          <p:nvPr/>
        </p:nvSpPr>
        <p:spPr>
          <a:xfrm>
            <a:off x="6245352" y="4315968"/>
            <a:ext cx="1691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Literature Review</a:t>
            </a:r>
            <a:endParaRPr lang="en-US" sz="900" dirty="0"/>
          </a:p>
        </p:txBody>
      </p:sp>
      <p:sp>
        <p:nvSpPr>
          <p:cNvPr id="30" name="Shape 27"/>
          <p:cNvSpPr/>
          <p:nvPr/>
        </p:nvSpPr>
        <p:spPr>
          <a:xfrm>
            <a:off x="7982712" y="4315968"/>
            <a:ext cx="980694" cy="256032"/>
          </a:xfrm>
          <a:prstGeom prst="rect">
            <a:avLst/>
          </a:prstGeom>
          <a:solidFill>
            <a:srgbClr val="2E6DA4"/>
          </a:solidFill>
          <a:ln w="12700">
            <a:solidFill>
              <a:srgbClr val="2E6DA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1" name="Text 28"/>
          <p:cNvSpPr/>
          <p:nvPr/>
        </p:nvSpPr>
        <p:spPr>
          <a:xfrm>
            <a:off x="6245352" y="4626864"/>
            <a:ext cx="1691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Data Collection</a:t>
            </a:r>
            <a:endParaRPr lang="en-US" sz="900" dirty="0"/>
          </a:p>
        </p:txBody>
      </p:sp>
      <p:sp>
        <p:nvSpPr>
          <p:cNvPr id="32" name="Shape 29"/>
          <p:cNvSpPr/>
          <p:nvPr/>
        </p:nvSpPr>
        <p:spPr>
          <a:xfrm>
            <a:off x="8473059" y="4626864"/>
            <a:ext cx="1471041" cy="256032"/>
          </a:xfrm>
          <a:prstGeom prst="rect">
            <a:avLst/>
          </a:prstGeom>
          <a:solidFill>
            <a:srgbClr val="3A85C8"/>
          </a:solidFill>
          <a:ln w="12700">
            <a:solidFill>
              <a:srgbClr val="3A85C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3" name="Text 30"/>
          <p:cNvSpPr/>
          <p:nvPr/>
        </p:nvSpPr>
        <p:spPr>
          <a:xfrm>
            <a:off x="6245352" y="4937760"/>
            <a:ext cx="1691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Analysis</a:t>
            </a:r>
            <a:endParaRPr lang="en-US" sz="900" dirty="0"/>
          </a:p>
        </p:txBody>
      </p:sp>
      <p:sp>
        <p:nvSpPr>
          <p:cNvPr id="34" name="Shape 31"/>
          <p:cNvSpPr/>
          <p:nvPr/>
        </p:nvSpPr>
        <p:spPr>
          <a:xfrm>
            <a:off x="9453753" y="4937760"/>
            <a:ext cx="1471041" cy="256032"/>
          </a:xfrm>
          <a:prstGeom prst="rect">
            <a:avLst/>
          </a:prstGeom>
          <a:solidFill>
            <a:srgbClr val="2E7D32"/>
          </a:solidFill>
          <a:ln w="12700">
            <a:solidFill>
              <a:srgbClr val="2E7D3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5" name="Text 32"/>
          <p:cNvSpPr/>
          <p:nvPr/>
        </p:nvSpPr>
        <p:spPr>
          <a:xfrm>
            <a:off x="6245352" y="5248656"/>
            <a:ext cx="1691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Draft Report</a:t>
            </a:r>
            <a:endParaRPr lang="en-US" sz="900" dirty="0"/>
          </a:p>
        </p:txBody>
      </p:sp>
      <p:sp>
        <p:nvSpPr>
          <p:cNvPr id="36" name="Shape 33"/>
          <p:cNvSpPr/>
          <p:nvPr/>
        </p:nvSpPr>
        <p:spPr>
          <a:xfrm>
            <a:off x="10434447" y="5248656"/>
            <a:ext cx="980694" cy="256032"/>
          </a:xfrm>
          <a:prstGeom prst="rect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7" name="Text 34"/>
          <p:cNvSpPr/>
          <p:nvPr/>
        </p:nvSpPr>
        <p:spPr>
          <a:xfrm>
            <a:off x="6245352" y="5559552"/>
            <a:ext cx="1691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Final Deliverable</a:t>
            </a:r>
            <a:endParaRPr lang="en-US" sz="900" dirty="0"/>
          </a:p>
        </p:txBody>
      </p:sp>
      <p:sp>
        <p:nvSpPr>
          <p:cNvPr id="38" name="Shape 35"/>
          <p:cNvSpPr/>
          <p:nvPr/>
        </p:nvSpPr>
        <p:spPr>
          <a:xfrm>
            <a:off x="11415141" y="5559552"/>
            <a:ext cx="490347" cy="256032"/>
          </a:xfrm>
          <a:prstGeom prst="rect">
            <a:avLst/>
          </a:prstGeom>
          <a:solidFill>
            <a:srgbClr val="F0A500"/>
          </a:solidFill>
          <a:ln w="12700">
            <a:solidFill>
              <a:srgbClr val="F0A50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9" name="Text 36"/>
          <p:cNvSpPr/>
          <p:nvPr/>
        </p:nvSpPr>
        <p:spPr>
          <a:xfrm>
            <a:off x="6245352" y="5916168"/>
            <a:ext cx="5751576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2E6DA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Final Deliverables: </a:t>
            </a:r>
            <a:r>
              <a:rPr lang="en-US" sz="1000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Describe what will be submitted or presented at the end of the term.</a:t>
            </a:r>
            <a:endParaRPr lang="en-US" sz="1000" dirty="0"/>
          </a:p>
        </p:txBody>
      </p:sp>
      <p:sp>
        <p:nvSpPr>
          <p:cNvPr id="40" name="Shape 37"/>
          <p:cNvSpPr/>
          <p:nvPr/>
        </p:nvSpPr>
        <p:spPr>
          <a:xfrm>
            <a:off x="0" y="6373368"/>
            <a:ext cx="12161520" cy="484632"/>
          </a:xfrm>
          <a:prstGeom prst="rect">
            <a:avLst/>
          </a:prstGeom>
          <a:noFill/>
          <a:ln w="12700">
            <a:solidFill>
              <a:schemeClr val="tx2"/>
            </a:solidFill>
            <a:prstDash val="solid"/>
          </a:ln>
        </p:spPr>
        <p:txBody>
          <a:bodyPr/>
          <a:lstStyle/>
          <a:p>
            <a:endParaRPr lang="en-US">
              <a:solidFill>
                <a:srgbClr val="FF0000"/>
              </a:solidFill>
            </a:endParaRPr>
          </a:p>
        </p:txBody>
      </p:sp>
      <p:sp>
        <p:nvSpPr>
          <p:cNvPr id="41" name="Text 38"/>
          <p:cNvSpPr/>
          <p:nvPr/>
        </p:nvSpPr>
        <p:spPr>
          <a:xfrm>
            <a:off x="164592" y="6436868"/>
            <a:ext cx="117957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Student Name:                                                                                                     </a:t>
            </a:r>
            <a:r>
              <a:rPr lang="en-US" sz="9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|   </a:t>
            </a:r>
            <a:r>
              <a:rPr lang="en-US" sz="16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Date:</a:t>
            </a:r>
            <a:endParaRPr lang="en-US" sz="1600" dirty="0"/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A8DDB842-CB86-EDAC-6210-2239CCE5EAB6}"/>
              </a:ext>
            </a:extLst>
          </p:cNvPr>
          <p:cNvSpPr txBox="1"/>
          <p:nvPr/>
        </p:nvSpPr>
        <p:spPr>
          <a:xfrm>
            <a:off x="3908044" y="1803368"/>
            <a:ext cx="125984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All reports should include a photo or graphic</a:t>
            </a:r>
          </a:p>
        </p:txBody>
      </p:sp>
      <p:pic>
        <p:nvPicPr>
          <p:cNvPr id="43" name="Picture 42">
            <a:extLst>
              <a:ext uri="{FF2B5EF4-FFF2-40B4-BE49-F238E27FC236}">
                <a16:creationId xmlns:a16="http://schemas.microsoft.com/office/drawing/2014/main" id="{3BBB7903-7201-C52D-05F7-09AFA5CA554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346446" cy="601638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36</TotalTime>
  <Words>206</Words>
  <Application>Microsoft Macintosh PowerPoint</Application>
  <PresentationFormat>Widescreen</PresentationFormat>
  <Paragraphs>47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Baillieul, John B</cp:lastModifiedBy>
  <cp:revision>3</cp:revision>
  <dcterms:created xsi:type="dcterms:W3CDTF">2026-02-28T20:25:05Z</dcterms:created>
  <dcterms:modified xsi:type="dcterms:W3CDTF">2026-03-02T17:32:55Z</dcterms:modified>
</cp:coreProperties>
</file>